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8" r:id="rId4"/>
    <p:sldId id="844" r:id="rId5"/>
    <p:sldId id="876" r:id="rId7"/>
    <p:sldId id="853" r:id="rId8"/>
    <p:sldId id="864" r:id="rId9"/>
    <p:sldId id="845" r:id="rId10"/>
    <p:sldId id="259" r:id="rId11"/>
    <p:sldId id="866" r:id="rId12"/>
    <p:sldId id="867" r:id="rId13"/>
    <p:sldId id="868" r:id="rId14"/>
    <p:sldId id="877" r:id="rId15"/>
    <p:sldId id="849" r:id="rId16"/>
    <p:sldId id="854" r:id="rId17"/>
    <p:sldId id="850" r:id="rId18"/>
    <p:sldId id="861" r:id="rId19"/>
    <p:sldId id="846" r:id="rId20"/>
    <p:sldId id="878" r:id="rId21"/>
    <p:sldId id="843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FB7"/>
    <a:srgbClr val="32B1BB"/>
    <a:srgbClr val="0F805D"/>
    <a:srgbClr val="00A99D"/>
    <a:srgbClr val="0C5D60"/>
    <a:srgbClr val="EFFBD3"/>
    <a:srgbClr val="CBFFF5"/>
    <a:srgbClr val="7ADFB6"/>
    <a:srgbClr val="B7FFF1"/>
    <a:srgbClr val="BBE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26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C20CB-3250-4EB1-88FD-D95887C63C5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F1ADF-B09C-4EA2-B027-1DD176C989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</a:fld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 userDrawn="1"/>
        </p:nvSpPr>
        <p:spPr>
          <a:xfrm>
            <a:off x="2209801" y="6365240"/>
            <a:ext cx="7773247" cy="34713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z="1200" b="1" dirty="0" err="1">
                <a:sym typeface="+mn-ea"/>
              </a:rPr>
              <a:t>第六届中国开源年会 </a:t>
            </a:r>
            <a:r>
              <a:rPr lang="en-US" altLang="zh-CN" sz="1200" b="1" dirty="0" err="1">
                <a:sym typeface="+mn-ea"/>
              </a:rPr>
              <a:t>COSCon'</a:t>
            </a:r>
            <a:r>
              <a:rPr lang="en-US" altLang="zh-CN" sz="1200" b="1" dirty="0">
                <a:sym typeface="+mn-ea"/>
              </a:rPr>
              <a:t>21  </a:t>
            </a:r>
            <a:r>
              <a:rPr lang="zh-CN" altLang="en-US" sz="1200" b="1" dirty="0">
                <a:sym typeface="+mn-ea"/>
              </a:rPr>
              <a:t>开心开源 </a:t>
            </a:r>
            <a:r>
              <a:rPr lang="en-US" altLang="zh-CN" sz="1200" b="1" dirty="0">
                <a:sym typeface="+mn-ea"/>
              </a:rPr>
              <a:t>Happy Hacking</a:t>
            </a:r>
            <a:endParaRPr lang="zh-CN" altLang="en-US"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B7FFF1"/>
              </a:gs>
              <a:gs pos="100000">
                <a:srgbClr val="B7FFF1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E9FFD6"/>
              </a:gs>
              <a:gs pos="100000">
                <a:srgbClr val="E9FFD6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99A3A-7869-41F2-BAD1-8578154A79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03A48-C316-4AA3-8E4E-4433376E06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5.png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10.svg"/><Relationship Id="rId10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emf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emf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emf"/><Relationship Id="rId2" Type="http://schemas.openxmlformats.org/officeDocument/2006/relationships/image" Target="../media/image4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51283">
            <a:off x="-1516742" y="-2136181"/>
            <a:ext cx="10006265" cy="51288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09" y="1642087"/>
            <a:ext cx="4978443" cy="471563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508511" y="1871965"/>
            <a:ext cx="9144000" cy="1975242"/>
          </a:xfrm>
        </p:spPr>
        <p:txBody>
          <a:bodyPr/>
          <a:lstStyle/>
          <a:p>
            <a:pPr algn="l"/>
            <a:r>
              <a:rPr lang="en-US" altLang="zh-CN" i="1" dirty="0">
                <a:solidFill>
                  <a:srgbClr val="0C5D60"/>
                </a:solidFill>
                <a:latin typeface="YouSheBiaoTiYuan" panose="00000500000000000000" pitchFamily="50" charset="-122"/>
                <a:ea typeface="YouSheBiaoTiYuan" panose="00000500000000000000" pitchFamily="50" charset="-122"/>
              </a:rPr>
              <a:t>Apache Linkis</a:t>
            </a:r>
            <a:r>
              <a:rPr lang="zh-CN" altLang="en-US" i="1" dirty="0">
                <a:solidFill>
                  <a:srgbClr val="0C5D60"/>
                </a:solidFill>
                <a:latin typeface="YouSheBiaoTiYuan" panose="00000500000000000000" pitchFamily="50" charset="-122"/>
                <a:ea typeface="YouSheBiaoTiYuan" panose="00000500000000000000" pitchFamily="50" charset="-122"/>
              </a:rPr>
              <a:t>与</a:t>
            </a:r>
            <a:r>
              <a:rPr lang="en-US" altLang="zh-CN" i="1" dirty="0">
                <a:solidFill>
                  <a:srgbClr val="0C5D60"/>
                </a:solidFill>
                <a:latin typeface="YouSheBiaoTiYuan" panose="00000500000000000000" pitchFamily="50" charset="-122"/>
                <a:ea typeface="YouSheBiaoTiYuan" panose="00000500000000000000" pitchFamily="50" charset="-122"/>
              </a:rPr>
              <a:t>Iceberg</a:t>
            </a:r>
            <a:r>
              <a:rPr lang="zh-CN" altLang="en-US" i="1" dirty="0">
                <a:solidFill>
                  <a:srgbClr val="0C5D60"/>
                </a:solidFill>
                <a:latin typeface="YouSheBiaoTiYuan" panose="00000500000000000000" pitchFamily="50" charset="-122"/>
                <a:ea typeface="YouSheBiaoTiYuan" panose="00000500000000000000" pitchFamily="50" charset="-122"/>
              </a:rPr>
              <a:t>构建数据湖</a:t>
            </a:r>
            <a:r>
              <a:rPr lang="zh-CN" altLang="en-US" i="1" dirty="0">
                <a:solidFill>
                  <a:srgbClr val="0C5D60"/>
                </a:solidFill>
                <a:latin typeface="YouSheBiaoTiYuan" panose="00000500000000000000" pitchFamily="50" charset="-122"/>
                <a:ea typeface="YouSheBiaoTiYuan" panose="00000500000000000000" pitchFamily="50" charset="-122"/>
              </a:rPr>
              <a:t>实现</a:t>
            </a:r>
            <a:endParaRPr lang="zh-CN" altLang="en-US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00" y="6080874"/>
            <a:ext cx="2913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76864" y="6080723"/>
            <a:ext cx="2913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96256">
            <a:off x="11506434" y="5770165"/>
            <a:ext cx="265133" cy="251178"/>
          </a:xfrm>
          <a:prstGeom prst="rect">
            <a:avLst/>
          </a:prstGeom>
        </p:spPr>
      </p:pic>
      <p:pic>
        <p:nvPicPr>
          <p:cNvPr id="10" name="图形 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88484">
            <a:off x="10479233" y="1963813"/>
            <a:ext cx="152479" cy="144453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722003">
            <a:off x="6282538" y="4685733"/>
            <a:ext cx="320890" cy="304000"/>
          </a:xfrm>
          <a:prstGeom prst="rect">
            <a:avLst/>
          </a:prstGeom>
        </p:spPr>
      </p:pic>
      <p:sp>
        <p:nvSpPr>
          <p:cNvPr id="3" name="标题 3"/>
          <p:cNvSpPr>
            <a:spLocks noGrp="1"/>
          </p:cNvSpPr>
          <p:nvPr/>
        </p:nvSpPr>
        <p:spPr>
          <a:xfrm>
            <a:off x="361315" y="4092575"/>
            <a:ext cx="9144000" cy="12052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900" i="1" dirty="0">
                <a:solidFill>
                  <a:srgbClr val="0C5D60"/>
                </a:solidFill>
                <a:latin typeface="YouSheBiaoTiYuan" panose="00000500000000000000" pitchFamily="50" charset="-122"/>
                <a:ea typeface="YouSheBiaoTiYuan" panose="00000500000000000000" pitchFamily="50" charset="-122"/>
              </a:rPr>
              <a:t>鲍洋</a:t>
            </a:r>
            <a:endParaRPr lang="en-US" altLang="zh-CN" sz="2900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  <a:p>
            <a:pPr algn="l"/>
            <a:r>
              <a:rPr lang="en-US" altLang="zh-CN" sz="2900" i="1" dirty="0">
                <a:solidFill>
                  <a:srgbClr val="0C5D60"/>
                </a:solidFill>
                <a:latin typeface="YouSheBiaoTiYuan" panose="00000500000000000000" pitchFamily="50" charset="-122"/>
                <a:ea typeface="YouSheBiaoTiYuan" panose="00000500000000000000" pitchFamily="50" charset="-122"/>
              </a:rPr>
              <a:t>Apache Linkis Commiter</a:t>
            </a:r>
            <a:endParaRPr lang="en-US" altLang="zh-CN" sz="2900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8193" y="1357226"/>
            <a:ext cx="4775446" cy="433908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5" y="1357226"/>
            <a:ext cx="4775446" cy="4339085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436245" y="128905"/>
            <a:ext cx="5001895" cy="98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Linkis</a:t>
            </a:r>
            <a:r>
              <a:rPr lang="zh-CN" altLang="en-US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整合</a:t>
            </a:r>
            <a:r>
              <a:rPr lang="en-US" altLang="zh-CN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iceberg</a:t>
            </a:r>
            <a:r>
              <a:rPr lang="zh-CN" altLang="en-US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原因</a:t>
            </a:r>
            <a:endParaRPr lang="zh-CN" altLang="en-US" sz="29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578350" y="1109345"/>
            <a:ext cx="1968500" cy="158305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分区变更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370" y="3177540"/>
            <a:ext cx="6403975" cy="2519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8193" y="1357226"/>
            <a:ext cx="4775446" cy="433908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5" y="1357226"/>
            <a:ext cx="4775446" cy="4339085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436245" y="128905"/>
            <a:ext cx="5001895" cy="98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Linkis</a:t>
            </a:r>
            <a:r>
              <a:rPr lang="zh-CN" altLang="en-US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整合</a:t>
            </a:r>
            <a:r>
              <a:rPr lang="en-US" altLang="zh-CN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iceberg</a:t>
            </a:r>
            <a:r>
              <a:rPr lang="zh-CN" altLang="en-US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原因</a:t>
            </a:r>
            <a:endParaRPr lang="zh-CN" altLang="en-US" sz="29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664075" y="1264285"/>
            <a:ext cx="1708150" cy="149098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业务数据频繁</a:t>
            </a:r>
            <a:r>
              <a:rPr lang="zh-CN" altLang="en-US"/>
              <a:t>的行级</a:t>
            </a:r>
            <a:r>
              <a:rPr lang="zh-CN" altLang="en-US"/>
              <a:t>数据变更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55" y="3107055"/>
            <a:ext cx="8831580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8193" y="1357226"/>
            <a:ext cx="4775446" cy="433908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5" y="1357226"/>
            <a:ext cx="4775446" cy="4339085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436245" y="128905"/>
            <a:ext cx="5001895" cy="98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场景总结</a:t>
            </a:r>
            <a:endParaRPr lang="en-US" altLang="zh-CN" sz="29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80640" y="1891030"/>
            <a:ext cx="1919605" cy="1854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由业务场景产生的</a:t>
            </a:r>
            <a:r>
              <a:rPr lang="en-US" altLang="zh-CN"/>
              <a:t>Scheme</a:t>
            </a:r>
            <a:r>
              <a:rPr lang="zh-CN" altLang="en-US"/>
              <a:t>变更</a:t>
            </a:r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334000" y="1891030"/>
            <a:ext cx="1919605" cy="1854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对</a:t>
            </a:r>
            <a:r>
              <a:rPr lang="en-US" altLang="zh-CN"/>
              <a:t>iot</a:t>
            </a:r>
            <a:r>
              <a:rPr lang="zh-CN" altLang="en-US"/>
              <a:t>设备数据存储需产生分区</a:t>
            </a:r>
            <a:r>
              <a:rPr lang="zh-CN" altLang="en-US"/>
              <a:t>变更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313912" y="553992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181340" y="1891030"/>
            <a:ext cx="1919605" cy="1854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通过接口和实时监听数据库</a:t>
            </a:r>
            <a:r>
              <a:rPr lang="en-US" altLang="zh-CN"/>
              <a:t>binlog</a:t>
            </a:r>
            <a:r>
              <a:rPr lang="zh-CN" altLang="en-US"/>
              <a:t>变更</a:t>
            </a:r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8193" y="1357226"/>
            <a:ext cx="4775446" cy="433908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5" y="1357226"/>
            <a:ext cx="4775446" cy="4339085"/>
          </a:xfrm>
          <a:prstGeom prst="rect">
            <a:avLst/>
          </a:prstGeom>
        </p:spPr>
      </p:pic>
      <p:sp>
        <p:nvSpPr>
          <p:cNvPr id="2" name="Rectangle 5"/>
          <p:cNvSpPr/>
          <p:nvPr/>
        </p:nvSpPr>
        <p:spPr>
          <a:xfrm>
            <a:off x="-586740" y="977900"/>
            <a:ext cx="4913630" cy="65913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endParaRPr lang="en-US" dirty="0">
              <a:solidFill>
                <a:srgbClr val="0C5D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微软雅黑" panose="020B0503020204020204" charset="-122"/>
            </a:endParaRPr>
          </a:p>
        </p:txBody>
      </p:sp>
      <p:sp>
        <p:nvSpPr>
          <p:cNvPr id="5" name="标题 3"/>
          <p:cNvSpPr txBox="1"/>
          <p:nvPr/>
        </p:nvSpPr>
        <p:spPr>
          <a:xfrm>
            <a:off x="626745" y="213360"/>
            <a:ext cx="2486025" cy="98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整合场景</a:t>
            </a:r>
            <a:r>
              <a:rPr lang="zh-CN" altLang="en-US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一</a:t>
            </a:r>
            <a:endParaRPr lang="zh-CN" altLang="en-US" sz="4145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1794510"/>
            <a:ext cx="9730740" cy="48082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12770" y="977900"/>
            <a:ext cx="4646930" cy="5956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基于引擎配置</a:t>
            </a:r>
            <a:r>
              <a:rPr lang="en-US" altLang="zh-CN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无需改动</a:t>
            </a:r>
            <a:r>
              <a:rPr lang="en-US" altLang="zh-CN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linkis</a:t>
            </a:r>
            <a:r>
              <a:rPr lang="zh-CN" altLang="en-US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源码</a:t>
            </a:r>
            <a:endParaRPr lang="zh-CN" altLang="en-US" b="1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微软雅黑" panose="020B0503020204020204" charset="-122"/>
            </a:endParaRPr>
          </a:p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8193" y="1357226"/>
            <a:ext cx="4775446" cy="433908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5" y="1357226"/>
            <a:ext cx="4775446" cy="4339085"/>
          </a:xfrm>
          <a:prstGeom prst="rect">
            <a:avLst/>
          </a:prstGeom>
        </p:spPr>
      </p:pic>
      <p:sp>
        <p:nvSpPr>
          <p:cNvPr id="2" name="Rectangle 5"/>
          <p:cNvSpPr/>
          <p:nvPr/>
        </p:nvSpPr>
        <p:spPr>
          <a:xfrm>
            <a:off x="111760" y="848995"/>
            <a:ext cx="4913630" cy="75057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endParaRPr lang="en-US" dirty="0">
              <a:solidFill>
                <a:srgbClr val="0C5D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122170"/>
            <a:ext cx="6068060" cy="35744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05" y="2121535"/>
            <a:ext cx="5596890" cy="3574415"/>
          </a:xfrm>
          <a:prstGeom prst="rect">
            <a:avLst/>
          </a:prstGeom>
        </p:spPr>
      </p:pic>
      <p:sp>
        <p:nvSpPr>
          <p:cNvPr id="5" name="标题 3"/>
          <p:cNvSpPr txBox="1"/>
          <p:nvPr/>
        </p:nvSpPr>
        <p:spPr>
          <a:xfrm>
            <a:off x="573405" y="213360"/>
            <a:ext cx="2486025" cy="98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整合场景</a:t>
            </a:r>
            <a:r>
              <a:rPr lang="zh-CN" altLang="en-US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二</a:t>
            </a:r>
            <a:endParaRPr lang="zh-CN" altLang="en-US" sz="4145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93770" y="1010920"/>
            <a:ext cx="4646930" cy="5956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b="1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基于</a:t>
            </a:r>
            <a:r>
              <a:rPr lang="en-US" altLang="zh-CN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linkis</a:t>
            </a:r>
            <a:r>
              <a:rPr lang="zh-CN" altLang="en-US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的提交脚本配置</a:t>
            </a:r>
            <a:r>
              <a:rPr lang="en-US" altLang="zh-CN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可加判断条件来决定是否走</a:t>
            </a:r>
            <a:r>
              <a:rPr lang="en-US" altLang="zh-CN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iceberg</a:t>
            </a:r>
            <a:endParaRPr lang="zh-CN" altLang="en-US" b="1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微软雅黑" panose="020B0503020204020204" charset="-122"/>
            </a:endParaRPr>
          </a:p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8193" y="1357226"/>
            <a:ext cx="4775446" cy="433908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5" y="1357226"/>
            <a:ext cx="4775446" cy="4339085"/>
          </a:xfrm>
          <a:prstGeom prst="rect">
            <a:avLst/>
          </a:prstGeom>
        </p:spPr>
      </p:pic>
      <p:sp>
        <p:nvSpPr>
          <p:cNvPr id="2" name="Rectangle 5"/>
          <p:cNvSpPr/>
          <p:nvPr/>
        </p:nvSpPr>
        <p:spPr>
          <a:xfrm>
            <a:off x="941705" y="739775"/>
            <a:ext cx="7229475" cy="902335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endParaRPr lang="en-US" dirty="0">
              <a:solidFill>
                <a:srgbClr val="0C5D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108835"/>
            <a:ext cx="9321165" cy="3867150"/>
          </a:xfrm>
          <a:prstGeom prst="rect">
            <a:avLst/>
          </a:prstGeom>
        </p:spPr>
      </p:pic>
      <p:sp>
        <p:nvSpPr>
          <p:cNvPr id="5" name="标题 3"/>
          <p:cNvSpPr txBox="1"/>
          <p:nvPr/>
        </p:nvSpPr>
        <p:spPr>
          <a:xfrm>
            <a:off x="619125" y="128905"/>
            <a:ext cx="2486025" cy="98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整合场景</a:t>
            </a:r>
            <a:r>
              <a:rPr lang="zh-CN" altLang="en-US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三</a:t>
            </a:r>
            <a:endParaRPr lang="zh-CN" altLang="en-US" sz="4145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18510" y="981075"/>
            <a:ext cx="4646930" cy="5956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b="1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lang="zh-CN" altLang="en-US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基于</a:t>
            </a:r>
            <a:r>
              <a:rPr lang="en-US" altLang="zh-CN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linkis,</a:t>
            </a:r>
            <a:r>
              <a:rPr lang="zh-CN" altLang="en-US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将其扩展为</a:t>
            </a:r>
            <a:r>
              <a:rPr lang="en-US" altLang="zh-CN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SparkSql On Iceberg</a:t>
            </a:r>
            <a:r>
              <a:rPr lang="zh-CN" altLang="en-US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+mn-ea"/>
              </a:rPr>
              <a:t>，充当一种新的引擎</a:t>
            </a:r>
            <a:endParaRPr lang="zh-CN" altLang="en-US" b="1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微软雅黑" panose="020B0503020204020204" charset="-122"/>
            </a:endParaRPr>
          </a:p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8193" y="1357226"/>
            <a:ext cx="4775446" cy="433908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5" y="1357226"/>
            <a:ext cx="4775446" cy="4339085"/>
          </a:xfrm>
          <a:prstGeom prst="rect">
            <a:avLst/>
          </a:prstGeom>
        </p:spPr>
      </p:pic>
      <p:sp>
        <p:nvSpPr>
          <p:cNvPr id="2" name="Rectangle 5"/>
          <p:cNvSpPr/>
          <p:nvPr/>
        </p:nvSpPr>
        <p:spPr>
          <a:xfrm>
            <a:off x="941705" y="739775"/>
            <a:ext cx="7229475" cy="902335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40000"/>
              </a:lnSpc>
            </a:pPr>
            <a:endParaRPr lang="en-US" dirty="0">
              <a:solidFill>
                <a:srgbClr val="0C5D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微软雅黑" panose="020B0503020204020204" charset="-122"/>
            </a:endParaRPr>
          </a:p>
        </p:txBody>
      </p:sp>
      <p:sp>
        <p:nvSpPr>
          <p:cNvPr id="5" name="标题 3"/>
          <p:cNvSpPr txBox="1"/>
          <p:nvPr/>
        </p:nvSpPr>
        <p:spPr>
          <a:xfrm>
            <a:off x="619125" y="128905"/>
            <a:ext cx="2486025" cy="98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整合场景</a:t>
            </a:r>
            <a:r>
              <a:rPr lang="zh-CN" altLang="en-US" sz="48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对比</a:t>
            </a:r>
            <a:endParaRPr lang="zh-CN" altLang="en-US" sz="48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1828800" y="2857500"/>
          <a:ext cx="853186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rgbClr val="0C5D60"/>
                          </a:solidFill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微软雅黑" panose="020B0503020204020204" charset="-122"/>
                          <a:sym typeface="+mn-ea"/>
                        </a:rPr>
                        <a:t>整合场景</a:t>
                      </a:r>
                      <a:r>
                        <a:rPr lang="zh-CN" altLang="en-US" sz="1800" dirty="0">
                          <a:solidFill>
                            <a:srgbClr val="0C5D60"/>
                          </a:solidFill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微软雅黑" panose="020B0503020204020204" charset="-122"/>
                          <a:sym typeface="+mn-ea"/>
                        </a:rPr>
                        <a:t>一</a:t>
                      </a:r>
                      <a:endParaRPr lang="zh-CN" altLang="en-US" sz="1800" dirty="0">
                        <a:solidFill>
                          <a:srgbClr val="0C5D60"/>
                        </a:solidFill>
                        <a:latin typeface="思源黑体 CN Bold" panose="020B0800000000000000" pitchFamily="34" charset="-122"/>
                        <a:ea typeface="思源黑体 CN Bold" panose="020B0800000000000000" pitchFamily="3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rgbClr val="0C5D60"/>
                          </a:solidFill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微软雅黑" panose="020B0503020204020204" charset="-122"/>
                          <a:sym typeface="+mn-ea"/>
                        </a:rPr>
                        <a:t>整合场景</a:t>
                      </a:r>
                      <a:r>
                        <a:rPr lang="zh-CN" altLang="en-US" sz="1800" dirty="0">
                          <a:solidFill>
                            <a:srgbClr val="0C5D60"/>
                          </a:solidFill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微软雅黑" panose="020B0503020204020204" charset="-122"/>
                          <a:sym typeface="+mn-ea"/>
                        </a:rPr>
                        <a:t>二</a:t>
                      </a:r>
                      <a:endParaRPr lang="zh-CN" altLang="en-US" sz="1800" dirty="0">
                        <a:solidFill>
                          <a:srgbClr val="0C5D60"/>
                        </a:solidFill>
                        <a:latin typeface="思源黑体 CN Bold" panose="020B0800000000000000" pitchFamily="34" charset="-122"/>
                        <a:ea typeface="思源黑体 CN Bold" panose="020B0800000000000000" pitchFamily="3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solidFill>
                            <a:srgbClr val="0C5D60"/>
                          </a:solidFill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微软雅黑" panose="020B0503020204020204" charset="-122"/>
                          <a:sym typeface="+mn-ea"/>
                        </a:rPr>
                        <a:t>整合场景</a:t>
                      </a:r>
                      <a:r>
                        <a:rPr lang="zh-CN" altLang="en-US" sz="1800" dirty="0">
                          <a:solidFill>
                            <a:srgbClr val="0C5D60"/>
                          </a:solidFill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cs typeface="微软雅黑" panose="020B0503020204020204" charset="-122"/>
                          <a:sym typeface="+mn-ea"/>
                        </a:rPr>
                        <a:t>三</a:t>
                      </a:r>
                      <a:endParaRPr lang="zh-CN" altLang="en-US" sz="1800" dirty="0">
                        <a:solidFill>
                          <a:srgbClr val="0C5D60"/>
                        </a:solidFill>
                        <a:latin typeface="思源黑体 CN Bold" panose="020B0800000000000000" pitchFamily="34" charset="-122"/>
                        <a:ea typeface="思源黑体 CN Bold" panose="020B0800000000000000" pitchFamily="3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难易程度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中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改动</a:t>
                      </a:r>
                      <a:r>
                        <a:rPr lang="zh-CN" altLang="en-US"/>
                        <a:t>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linkis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linkis</a:t>
                      </a:r>
                      <a:r>
                        <a:rPr lang="zh-CN" altLang="en-US"/>
                        <a:t>及</a:t>
                      </a:r>
                      <a:r>
                        <a:rPr lang="en-US" altLang="zh-CN"/>
                        <a:t>dss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复用引擎是否</a:t>
                      </a:r>
                      <a:r>
                        <a:rPr lang="zh-CN" altLang="en-US"/>
                        <a:t>注意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否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使用</a:t>
                      </a:r>
                      <a:r>
                        <a:rPr lang="zh-CN" altLang="en-US"/>
                        <a:t>场景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引擎层只整合</a:t>
                      </a:r>
                      <a:r>
                        <a:rPr lang="en-US" altLang="zh-CN"/>
                        <a:t>iceberg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可以根据</a:t>
                      </a:r>
                      <a:r>
                        <a:rPr lang="en-US" altLang="zh-CN"/>
                        <a:t>conf</a:t>
                      </a:r>
                      <a:r>
                        <a:rPr lang="zh-CN" altLang="en-US"/>
                        <a:t>参数动态</a:t>
                      </a:r>
                      <a:r>
                        <a:rPr lang="zh-CN" altLang="en-US"/>
                        <a:t>配置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可当作一个引擎进行单独</a:t>
                      </a:r>
                      <a:r>
                        <a:rPr lang="zh-CN" altLang="en-US"/>
                        <a:t>编排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815" y="1036320"/>
            <a:ext cx="8592185" cy="5109845"/>
          </a:xfrm>
          <a:prstGeom prst="rect">
            <a:avLst/>
          </a:prstGeom>
        </p:spPr>
      </p:pic>
      <p:sp>
        <p:nvSpPr>
          <p:cNvPr id="5" name="标题 3"/>
          <p:cNvSpPr txBox="1"/>
          <p:nvPr/>
        </p:nvSpPr>
        <p:spPr>
          <a:xfrm>
            <a:off x="704215" y="128905"/>
            <a:ext cx="2486025" cy="98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整体流程</a:t>
            </a:r>
            <a:r>
              <a:rPr lang="zh-CN" altLang="en-US" sz="48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介绍</a:t>
            </a:r>
            <a:endParaRPr lang="zh-CN" altLang="en-US" sz="48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325" y="2114884"/>
            <a:ext cx="3636580" cy="369149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620138" y="2788801"/>
            <a:ext cx="6014365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>
              <a:lnSpc>
                <a:spcPct val="140000"/>
              </a:lnSpc>
            </a:pPr>
            <a:r>
              <a:rPr lang="en-US" sz="6000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Raleway"/>
              </a:rPr>
              <a:t>THANK YOU</a:t>
            </a:r>
            <a:endParaRPr lang="en-US" sz="2400" dirty="0">
              <a:solidFill>
                <a:srgbClr val="0C5D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Raleway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45" y="1124894"/>
            <a:ext cx="1620470" cy="5290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21905" y="993449"/>
            <a:ext cx="7412565" cy="5232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800" dirty="0">
                <a:latin typeface="PingFang SC"/>
              </a:rPr>
              <a:t>Computation middleware, Dev Ops cut in half.</a:t>
            </a:r>
            <a:endParaRPr lang="en-US" altLang="zh-CN" sz="2800" b="0" i="0" dirty="0">
              <a:effectLst/>
              <a:latin typeface="PingFang S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954793" y="1186696"/>
            <a:ext cx="6014365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sz="6000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Raleway"/>
              </a:rPr>
              <a:t>THANK YOU</a:t>
            </a:r>
            <a:endParaRPr lang="en-US" sz="6000" b="1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Raleway"/>
            </a:endParaRPr>
          </a:p>
          <a:p>
            <a:r>
              <a:rPr lang="en-US" sz="2400" dirty="0">
                <a:solidFill>
                  <a:srgbClr val="0C5D6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Raleway"/>
              </a:rPr>
              <a:t>QUESTIONS?</a:t>
            </a:r>
            <a:endParaRPr lang="en-US" sz="2400" dirty="0">
              <a:solidFill>
                <a:srgbClr val="0C5D6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Raleway"/>
            </a:endParaRPr>
          </a:p>
        </p:txBody>
      </p:sp>
      <p:sp>
        <p:nvSpPr>
          <p:cNvPr id="18" name="Rectangle 50"/>
          <p:cNvSpPr/>
          <p:nvPr/>
        </p:nvSpPr>
        <p:spPr>
          <a:xfrm>
            <a:off x="973845" y="4166389"/>
            <a:ext cx="2946640" cy="1350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微信公众号：开源社</a:t>
            </a:r>
            <a:r>
              <a:rPr 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KAIYUANSHE</a:t>
            </a:r>
            <a:endParaRPr lang="en-US" sz="1400" kern="17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视频号：开源社</a:t>
            </a:r>
            <a:r>
              <a:rPr 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KAIYUANSHE</a:t>
            </a:r>
            <a:endParaRPr lang="en-US" sz="1400" kern="17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新浪微博：开源社</a:t>
            </a:r>
            <a:endParaRPr lang="zh-CN" altLang="en-US" sz="1400" kern="17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</a:t>
            </a:r>
            <a:r>
              <a:rPr lang="zh-CN" alt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站：</a:t>
            </a:r>
            <a:r>
              <a:rPr lang="en-US" altLang="zh-CN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</a:t>
            </a:r>
            <a:r>
              <a:rPr lang="zh-CN" alt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开源社</a:t>
            </a:r>
            <a:endParaRPr lang="zh-CN" altLang="en-US" sz="1400" kern="17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983533" y="5517336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扫码关注开源社公众号</a:t>
            </a:r>
            <a:endParaRPr lang="zh-CN" altLang="en-US" sz="900" b="1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919" y="4208677"/>
            <a:ext cx="1310056" cy="1310056"/>
          </a:xfrm>
          <a:prstGeom prst="rect">
            <a:avLst/>
          </a:prstGeom>
        </p:spPr>
      </p:pic>
      <p:sp>
        <p:nvSpPr>
          <p:cNvPr id="40" name="Rectangle 50"/>
          <p:cNvSpPr/>
          <p:nvPr/>
        </p:nvSpPr>
        <p:spPr>
          <a:xfrm>
            <a:off x="4421954" y="4166389"/>
            <a:ext cx="2762295" cy="13509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简书：开源社</a:t>
            </a:r>
            <a:endParaRPr lang="zh-CN" altLang="en-US" sz="1400" kern="17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头条：开源社</a:t>
            </a:r>
            <a:endParaRPr lang="zh-CN" altLang="en-US" sz="1400" kern="17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Facebook</a:t>
            </a:r>
            <a:r>
              <a:rPr lang="zh-CN" alt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1400" kern="1700" dirty="0" err="1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KaiyuansheChina</a:t>
            </a:r>
            <a:endParaRPr lang="en-US" altLang="zh-CN" sz="1400" kern="17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Twitter</a:t>
            </a:r>
            <a:r>
              <a:rPr lang="zh-CN" altLang="en-US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</a:t>
            </a:r>
            <a:r>
              <a:rPr lang="en-US" altLang="zh-CN" sz="1400" kern="17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KAIYUANSHE</a:t>
            </a:r>
            <a:endParaRPr lang="en-US" altLang="zh-CN" sz="1400" kern="17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62" y="-3505893"/>
            <a:ext cx="7899896" cy="748286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23" y="603813"/>
            <a:ext cx="1500379" cy="50559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96256">
            <a:off x="4896069" y="3074485"/>
            <a:ext cx="194587" cy="184345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88484">
            <a:off x="5675123" y="804161"/>
            <a:ext cx="407700" cy="386240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722003">
            <a:off x="9179619" y="3959766"/>
            <a:ext cx="280903" cy="26611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8" grpId="0"/>
      <p:bldP spid="32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7" y="-2487942"/>
            <a:ext cx="8097445" cy="8107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6" name="标题 3"/>
          <p:cNvSpPr txBox="1"/>
          <p:nvPr/>
        </p:nvSpPr>
        <p:spPr>
          <a:xfrm>
            <a:off x="979997" y="419101"/>
            <a:ext cx="1967989" cy="980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i="1" dirty="0">
                <a:solidFill>
                  <a:srgbClr val="0C5D60"/>
                </a:solidFill>
                <a:latin typeface="YouSheBiaoTiYuan" panose="00000500000000000000" pitchFamily="50" charset="-122"/>
                <a:ea typeface="YouSheBiaoTiYuan" panose="00000500000000000000" pitchFamily="50" charset="-122"/>
              </a:rPr>
              <a:t>目录</a:t>
            </a:r>
            <a:endParaRPr lang="zh-CN" altLang="en-US" sz="4800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  <p:sp>
        <p:nvSpPr>
          <p:cNvPr id="17" name="标题 3"/>
          <p:cNvSpPr txBox="1"/>
          <p:nvPr/>
        </p:nvSpPr>
        <p:spPr>
          <a:xfrm>
            <a:off x="979996" y="766764"/>
            <a:ext cx="2972879" cy="980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500" i="1" dirty="0">
                <a:solidFill>
                  <a:srgbClr val="0C5D60"/>
                </a:solidFill>
                <a:latin typeface="YouSheBiaoTiYuan" panose="00000500000000000000" pitchFamily="50" charset="-122"/>
                <a:ea typeface="YouSheBiaoTiYuan" panose="00000500000000000000" pitchFamily="50" charset="-122"/>
              </a:rPr>
              <a:t>CONTENTS</a:t>
            </a:r>
            <a:endParaRPr lang="zh-CN" altLang="en-US" sz="1500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15380" y="1601181"/>
            <a:ext cx="579768" cy="579768"/>
          </a:xfrm>
          <a:prstGeom prst="ellipse">
            <a:avLst/>
          </a:prstGeom>
          <a:solidFill>
            <a:srgbClr val="0C5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副标题 13"/>
          <p:cNvSpPr txBox="1"/>
          <p:nvPr/>
        </p:nvSpPr>
        <p:spPr>
          <a:xfrm>
            <a:off x="1007302" y="1696437"/>
            <a:ext cx="596558" cy="422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rgbClr val="E9FFD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2400" dirty="0">
              <a:solidFill>
                <a:srgbClr val="E9FFD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52" y="1204466"/>
            <a:ext cx="6167025" cy="5989055"/>
          </a:xfrm>
          <a:prstGeom prst="rect">
            <a:avLst/>
          </a:prstGeom>
        </p:spPr>
      </p:pic>
      <p:sp>
        <p:nvSpPr>
          <p:cNvPr id="45" name="副标题 13"/>
          <p:cNvSpPr txBox="1"/>
          <p:nvPr/>
        </p:nvSpPr>
        <p:spPr>
          <a:xfrm>
            <a:off x="1818165" y="1683720"/>
            <a:ext cx="2059795" cy="497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使用背景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sp>
        <p:nvSpPr>
          <p:cNvPr id="62" name="椭圆 61"/>
          <p:cNvSpPr/>
          <p:nvPr/>
        </p:nvSpPr>
        <p:spPr>
          <a:xfrm>
            <a:off x="979820" y="2527248"/>
            <a:ext cx="579768" cy="579768"/>
          </a:xfrm>
          <a:prstGeom prst="ellipse">
            <a:avLst/>
          </a:prstGeom>
          <a:solidFill>
            <a:srgbClr val="0C5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副标题 13"/>
          <p:cNvSpPr txBox="1"/>
          <p:nvPr/>
        </p:nvSpPr>
        <p:spPr>
          <a:xfrm>
            <a:off x="1015557" y="2605994"/>
            <a:ext cx="596558" cy="422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rgbClr val="E9FFD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sz="2400" dirty="0">
              <a:solidFill>
                <a:srgbClr val="E9FFD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4" name="副标题 13"/>
          <p:cNvSpPr txBox="1"/>
          <p:nvPr/>
        </p:nvSpPr>
        <p:spPr>
          <a:xfrm>
            <a:off x="1893095" y="2562162"/>
            <a:ext cx="2059795" cy="497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Linkis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介绍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015380" y="3453347"/>
            <a:ext cx="579768" cy="579768"/>
          </a:xfrm>
          <a:prstGeom prst="ellipse">
            <a:avLst/>
          </a:prstGeom>
          <a:solidFill>
            <a:srgbClr val="0C5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副标题 13"/>
          <p:cNvSpPr txBox="1"/>
          <p:nvPr/>
        </p:nvSpPr>
        <p:spPr>
          <a:xfrm>
            <a:off x="998412" y="3514947"/>
            <a:ext cx="596558" cy="422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rgbClr val="E9FFD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sz="2400" dirty="0">
              <a:solidFill>
                <a:srgbClr val="E9FFD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7" name="副标题 13"/>
          <p:cNvSpPr txBox="1"/>
          <p:nvPr/>
        </p:nvSpPr>
        <p:spPr>
          <a:xfrm>
            <a:off x="1876675" y="3519442"/>
            <a:ext cx="2059858" cy="579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Iceberg</a:t>
            </a:r>
            <a:r>
              <a:rPr lang="zh-CN" altLang="en-US" sz="24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场景</a:t>
            </a:r>
            <a:endParaRPr lang="zh-CN" altLang="en-US" sz="24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1032525" y="4378779"/>
            <a:ext cx="579768" cy="579768"/>
          </a:xfrm>
          <a:prstGeom prst="ellipse">
            <a:avLst/>
          </a:prstGeom>
          <a:solidFill>
            <a:srgbClr val="0C5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副标题 13"/>
          <p:cNvSpPr txBox="1"/>
          <p:nvPr/>
        </p:nvSpPr>
        <p:spPr>
          <a:xfrm>
            <a:off x="1041592" y="4494354"/>
            <a:ext cx="596558" cy="422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rgbClr val="E9FFD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endParaRPr lang="zh-CN" altLang="en-US" sz="2400" dirty="0">
              <a:solidFill>
                <a:srgbClr val="E9FFD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0" name="副标题 13"/>
          <p:cNvSpPr txBox="1"/>
          <p:nvPr/>
        </p:nvSpPr>
        <p:spPr>
          <a:xfrm>
            <a:off x="1892737" y="4461339"/>
            <a:ext cx="2240088" cy="49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整合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方式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2442">
            <a:off x="8458096" y="392122"/>
            <a:ext cx="885824" cy="1729466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2442">
            <a:off x="9202920" y="2078831"/>
            <a:ext cx="934032" cy="146432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rot="4541651">
            <a:off x="2145488" y="-1559353"/>
            <a:ext cx="6928416" cy="11112839"/>
            <a:chOff x="4704061" y="-953992"/>
            <a:chExt cx="5193541" cy="8468369"/>
          </a:xfrm>
        </p:grpSpPr>
        <p:pic>
          <p:nvPicPr>
            <p:cNvPr id="32" name="图形 31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796256">
              <a:off x="7656391" y="7314732"/>
              <a:ext cx="210737" cy="199645"/>
            </a:xfrm>
            <a:prstGeom prst="rect">
              <a:avLst/>
            </a:prstGeom>
          </p:spPr>
        </p:pic>
        <p:pic>
          <p:nvPicPr>
            <p:cNvPr id="34" name="图形 33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488484">
              <a:off x="8964869" y="1375449"/>
              <a:ext cx="210737" cy="199645"/>
            </a:xfrm>
            <a:prstGeom prst="rect">
              <a:avLst/>
            </a:prstGeom>
          </p:spPr>
        </p:pic>
        <p:pic>
          <p:nvPicPr>
            <p:cNvPr id="35" name="图形 34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796256">
              <a:off x="4704061" y="2142081"/>
              <a:ext cx="360734" cy="341747"/>
            </a:xfrm>
            <a:prstGeom prst="rect">
              <a:avLst/>
            </a:prstGeom>
          </p:spPr>
        </p:pic>
        <p:pic>
          <p:nvPicPr>
            <p:cNvPr id="37" name="图形 36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161002">
              <a:off x="8715143" y="2170848"/>
              <a:ext cx="296626" cy="281013"/>
            </a:xfrm>
            <a:prstGeom prst="rect">
              <a:avLst/>
            </a:prstGeom>
          </p:spPr>
        </p:pic>
        <p:pic>
          <p:nvPicPr>
            <p:cNvPr id="38" name="图形 37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44571">
              <a:off x="5951033" y="2840482"/>
              <a:ext cx="199348" cy="188856"/>
            </a:xfrm>
            <a:prstGeom prst="rect">
              <a:avLst/>
            </a:prstGeom>
          </p:spPr>
        </p:pic>
        <p:pic>
          <p:nvPicPr>
            <p:cNvPr id="39" name="图形 38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160275">
              <a:off x="9742625" y="-953992"/>
              <a:ext cx="154977" cy="146819"/>
            </a:xfrm>
            <a:prstGeom prst="rect">
              <a:avLst/>
            </a:prstGeom>
          </p:spPr>
        </p:pic>
      </p:grpSp>
      <p:sp>
        <p:nvSpPr>
          <p:cNvPr id="5" name="副标题 13"/>
          <p:cNvSpPr txBox="1"/>
          <p:nvPr/>
        </p:nvSpPr>
        <p:spPr>
          <a:xfrm>
            <a:off x="1032702" y="5304614"/>
            <a:ext cx="596558" cy="422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rgbClr val="E9FFD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2400" dirty="0">
              <a:solidFill>
                <a:srgbClr val="E9FFD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49670" y="5304609"/>
            <a:ext cx="579768" cy="579768"/>
          </a:xfrm>
          <a:prstGeom prst="ellipse">
            <a:avLst/>
          </a:prstGeom>
          <a:solidFill>
            <a:srgbClr val="0C5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" name="副标题 13"/>
          <p:cNvSpPr txBox="1"/>
          <p:nvPr/>
        </p:nvSpPr>
        <p:spPr>
          <a:xfrm>
            <a:off x="1049847" y="5399864"/>
            <a:ext cx="596558" cy="422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dirty="0">
                <a:solidFill>
                  <a:srgbClr val="E9FFD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endParaRPr lang="zh-CN" altLang="en-US" sz="2400" dirty="0">
              <a:solidFill>
                <a:srgbClr val="E9FFD6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副标题 13"/>
          <p:cNvSpPr txBox="1"/>
          <p:nvPr/>
        </p:nvSpPr>
        <p:spPr>
          <a:xfrm>
            <a:off x="1892737" y="5340179"/>
            <a:ext cx="2240088" cy="49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用例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总结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5" grpId="0" bldLvl="0" animBg="1"/>
      <p:bldP spid="18" grpId="0"/>
      <p:bldP spid="45" grpId="0"/>
      <p:bldP spid="62" grpId="0" bldLvl="0" animBg="1"/>
      <p:bldP spid="63" grpId="0"/>
      <p:bldP spid="64" grpId="0"/>
      <p:bldP spid="65" grpId="0" bldLvl="0" animBg="1"/>
      <p:bldP spid="66" grpId="0"/>
      <p:bldP spid="67" grpId="0"/>
      <p:bldP spid="68" grpId="0" bldLvl="0" animBg="1"/>
      <p:bldP spid="69" grpId="0"/>
      <p:bldP spid="70" grpId="0"/>
      <p:bldP spid="5" grpId="0"/>
      <p:bldP spid="6" grpId="0" bldLvl="0" animBg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15" y="-4291937"/>
            <a:ext cx="6756893" cy="67649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532130" y="518160"/>
            <a:ext cx="2477770" cy="577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使用</a:t>
            </a:r>
            <a:r>
              <a:rPr lang="zh-CN" altLang="en-US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背景</a:t>
            </a:r>
            <a:endParaRPr lang="zh-CN" altLang="en-US" sz="4145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4145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33994" y="348359"/>
            <a:ext cx="6786381" cy="2775164"/>
            <a:chOff x="2833994" y="348359"/>
            <a:chExt cx="6786381" cy="2775164"/>
          </a:xfrm>
        </p:grpSpPr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8484">
              <a:off x="9052920" y="1246158"/>
              <a:ext cx="210737" cy="199645"/>
            </a:xfrm>
            <a:prstGeom prst="rect">
              <a:avLst/>
            </a:prstGeom>
          </p:spPr>
        </p:pic>
        <p:pic>
          <p:nvPicPr>
            <p:cNvPr id="33" name="图形 3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796256">
              <a:off x="3631346" y="1721527"/>
              <a:ext cx="360734" cy="341747"/>
            </a:xfrm>
            <a:prstGeom prst="rect">
              <a:avLst/>
            </a:prstGeom>
          </p:spPr>
        </p:pic>
        <p:pic>
          <p:nvPicPr>
            <p:cNvPr id="34" name="图形 3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078433">
              <a:off x="7906985" y="2200356"/>
              <a:ext cx="185881" cy="176097"/>
            </a:xfrm>
            <a:prstGeom prst="rect">
              <a:avLst/>
            </a:prstGeom>
          </p:spPr>
        </p:pic>
        <p:pic>
          <p:nvPicPr>
            <p:cNvPr id="35" name="图形 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161002">
              <a:off x="8954883" y="1755745"/>
              <a:ext cx="296626" cy="281013"/>
            </a:xfrm>
            <a:prstGeom prst="rect">
              <a:avLst/>
            </a:prstGeom>
          </p:spPr>
        </p:pic>
        <p:pic>
          <p:nvPicPr>
            <p:cNvPr id="36" name="图形 3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44571">
              <a:off x="5947687" y="2842510"/>
              <a:ext cx="296626" cy="281013"/>
            </a:xfrm>
            <a:prstGeom prst="rect">
              <a:avLst/>
            </a:prstGeom>
          </p:spPr>
        </p:pic>
        <p:pic>
          <p:nvPicPr>
            <p:cNvPr id="38" name="图形 3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160275">
              <a:off x="9465398" y="530403"/>
              <a:ext cx="154977" cy="146819"/>
            </a:xfrm>
            <a:prstGeom prst="rect">
              <a:avLst/>
            </a:prstGeom>
          </p:spPr>
        </p:pic>
        <p:pic>
          <p:nvPicPr>
            <p:cNvPr id="45" name="图形 4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8484">
              <a:off x="2833994" y="348359"/>
              <a:ext cx="152479" cy="144453"/>
            </a:xfrm>
            <a:prstGeom prst="rect">
              <a:avLst/>
            </a:prstGeom>
          </p:spPr>
        </p:pic>
        <p:pic>
          <p:nvPicPr>
            <p:cNvPr id="46" name="图形 4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401535">
              <a:off x="2980417" y="1602963"/>
              <a:ext cx="220879" cy="209253"/>
            </a:xfrm>
            <a:prstGeom prst="rect">
              <a:avLst/>
            </a:prstGeom>
          </p:spPr>
        </p:pic>
      </p:grpSp>
      <p:sp>
        <p:nvSpPr>
          <p:cNvPr id="2" name="椭圆 1"/>
          <p:cNvSpPr/>
          <p:nvPr/>
        </p:nvSpPr>
        <p:spPr>
          <a:xfrm>
            <a:off x="859790" y="3133725"/>
            <a:ext cx="2149475" cy="185102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需求场景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05655" y="5365750"/>
            <a:ext cx="3695700" cy="845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基于二开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构建数据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平台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cxnSp>
        <p:nvCxnSpPr>
          <p:cNvPr id="9" name="直接连接符 8"/>
          <p:cNvCxnSpPr>
            <a:stCxn id="2" idx="6"/>
            <a:endCxn id="3" idx="1"/>
          </p:cNvCxnSpPr>
          <p:nvPr/>
        </p:nvCxnSpPr>
        <p:spPr>
          <a:xfrm>
            <a:off x="3009265" y="4059555"/>
            <a:ext cx="1596390" cy="172910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599940" y="786765"/>
            <a:ext cx="3695700" cy="8458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与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hue,zepplin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对比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对多语言脚本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函数，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Job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状态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自定义变量等功能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更友好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cxnSp>
        <p:nvCxnSpPr>
          <p:cNvPr id="13" name="直接连接符 12"/>
          <p:cNvCxnSpPr>
            <a:stCxn id="2" idx="6"/>
            <a:endCxn id="11" idx="1"/>
          </p:cNvCxnSpPr>
          <p:nvPr/>
        </p:nvCxnSpPr>
        <p:spPr>
          <a:xfrm flipV="1">
            <a:off x="3009265" y="1209675"/>
            <a:ext cx="1590675" cy="28498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99940" y="2084705"/>
            <a:ext cx="3695700" cy="8458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计算引擎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多版本以及存储的扩展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资源的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复用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cxnSp>
        <p:nvCxnSpPr>
          <p:cNvPr id="15" name="直接连接符 14"/>
          <p:cNvCxnSpPr>
            <a:stCxn id="2" idx="6"/>
            <a:endCxn id="14" idx="1"/>
          </p:cNvCxnSpPr>
          <p:nvPr/>
        </p:nvCxnSpPr>
        <p:spPr>
          <a:xfrm flipV="1">
            <a:off x="3009265" y="2507615"/>
            <a:ext cx="1590675" cy="155194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622165" y="3169285"/>
            <a:ext cx="3695700" cy="8458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构建数仓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,BI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报表等更便捷</a:t>
            </a:r>
            <a:endParaRPr lang="en-US" altLang="zh-CN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cxnSp>
        <p:nvCxnSpPr>
          <p:cNvPr id="17" name="直接连接符 16"/>
          <p:cNvCxnSpPr>
            <a:endCxn id="16" idx="1"/>
          </p:cNvCxnSpPr>
          <p:nvPr/>
        </p:nvCxnSpPr>
        <p:spPr>
          <a:xfrm flipV="1">
            <a:off x="3034665" y="3592195"/>
            <a:ext cx="1587500" cy="4343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621530" y="4253865"/>
            <a:ext cx="3695700" cy="8458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数据模型开发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数据资产以及数据血缘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等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cxnSp>
        <p:nvCxnSpPr>
          <p:cNvPr id="18" name="直接连接符 17"/>
          <p:cNvCxnSpPr>
            <a:endCxn id="5" idx="1"/>
          </p:cNvCxnSpPr>
          <p:nvPr/>
        </p:nvCxnSpPr>
        <p:spPr>
          <a:xfrm>
            <a:off x="2998470" y="4034155"/>
            <a:ext cx="1623060" cy="6426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15" y="-4291937"/>
            <a:ext cx="6756893" cy="67649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532130" y="518160"/>
            <a:ext cx="2477770" cy="577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使用</a:t>
            </a:r>
            <a:r>
              <a:rPr lang="zh-CN" altLang="en-US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背景</a:t>
            </a:r>
            <a:endParaRPr lang="zh-CN" altLang="en-US" sz="4145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4145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33994" y="348359"/>
            <a:ext cx="6786381" cy="2775164"/>
            <a:chOff x="2833994" y="348359"/>
            <a:chExt cx="6786381" cy="2775164"/>
          </a:xfrm>
        </p:grpSpPr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8484">
              <a:off x="9052920" y="1246158"/>
              <a:ext cx="210737" cy="199645"/>
            </a:xfrm>
            <a:prstGeom prst="rect">
              <a:avLst/>
            </a:prstGeom>
          </p:spPr>
        </p:pic>
        <p:pic>
          <p:nvPicPr>
            <p:cNvPr id="33" name="图形 3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796256">
              <a:off x="3631346" y="1721527"/>
              <a:ext cx="360734" cy="341747"/>
            </a:xfrm>
            <a:prstGeom prst="rect">
              <a:avLst/>
            </a:prstGeom>
          </p:spPr>
        </p:pic>
        <p:pic>
          <p:nvPicPr>
            <p:cNvPr id="34" name="图形 3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078433">
              <a:off x="7906985" y="2200356"/>
              <a:ext cx="185881" cy="176097"/>
            </a:xfrm>
            <a:prstGeom prst="rect">
              <a:avLst/>
            </a:prstGeom>
          </p:spPr>
        </p:pic>
        <p:pic>
          <p:nvPicPr>
            <p:cNvPr id="35" name="图形 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161002">
              <a:off x="8954883" y="1755745"/>
              <a:ext cx="296626" cy="281013"/>
            </a:xfrm>
            <a:prstGeom prst="rect">
              <a:avLst/>
            </a:prstGeom>
          </p:spPr>
        </p:pic>
        <p:pic>
          <p:nvPicPr>
            <p:cNvPr id="36" name="图形 3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44571">
              <a:off x="5947687" y="2842510"/>
              <a:ext cx="296626" cy="281013"/>
            </a:xfrm>
            <a:prstGeom prst="rect">
              <a:avLst/>
            </a:prstGeom>
          </p:spPr>
        </p:pic>
        <p:pic>
          <p:nvPicPr>
            <p:cNvPr id="38" name="图形 3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160275">
              <a:off x="9465398" y="530403"/>
              <a:ext cx="154977" cy="146819"/>
            </a:xfrm>
            <a:prstGeom prst="rect">
              <a:avLst/>
            </a:prstGeom>
          </p:spPr>
        </p:pic>
        <p:pic>
          <p:nvPicPr>
            <p:cNvPr id="45" name="图形 4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8484">
              <a:off x="2833994" y="348359"/>
              <a:ext cx="152479" cy="144453"/>
            </a:xfrm>
            <a:prstGeom prst="rect">
              <a:avLst/>
            </a:prstGeom>
          </p:spPr>
        </p:pic>
        <p:pic>
          <p:nvPicPr>
            <p:cNvPr id="46" name="图形 4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401535">
              <a:off x="2980417" y="1602963"/>
              <a:ext cx="220879" cy="209253"/>
            </a:xfrm>
            <a:prstGeom prst="rect">
              <a:avLst/>
            </a:prstGeom>
          </p:spPr>
        </p:pic>
      </p:grpSp>
      <p:sp>
        <p:nvSpPr>
          <p:cNvPr id="2" name="椭圆 1"/>
          <p:cNvSpPr/>
          <p:nvPr/>
        </p:nvSpPr>
        <p:spPr>
          <a:xfrm>
            <a:off x="859790" y="3133725"/>
            <a:ext cx="2149475" cy="185102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技术场景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22165" y="4454525"/>
            <a:ext cx="3695700" cy="8458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结合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DSS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可以快速整合开源项目或者第三方项目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(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如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Atlas)</a:t>
            </a:r>
            <a:endParaRPr lang="en-US" altLang="zh-CN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cxnSp>
        <p:nvCxnSpPr>
          <p:cNvPr id="9" name="直接连接符 8"/>
          <p:cNvCxnSpPr>
            <a:stCxn id="2" idx="6"/>
            <a:endCxn id="3" idx="1"/>
          </p:cNvCxnSpPr>
          <p:nvPr/>
        </p:nvCxnSpPr>
        <p:spPr>
          <a:xfrm>
            <a:off x="3009265" y="4059555"/>
            <a:ext cx="1612900" cy="81788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599940" y="786765"/>
            <a:ext cx="3695700" cy="8458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基于微服务架构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可快速扩展服务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节点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cxnSp>
        <p:nvCxnSpPr>
          <p:cNvPr id="13" name="直接连接符 12"/>
          <p:cNvCxnSpPr>
            <a:stCxn id="2" idx="6"/>
            <a:endCxn id="11" idx="1"/>
          </p:cNvCxnSpPr>
          <p:nvPr/>
        </p:nvCxnSpPr>
        <p:spPr>
          <a:xfrm flipV="1">
            <a:off x="3009265" y="1209675"/>
            <a:ext cx="1590675" cy="28498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599940" y="2084705"/>
            <a:ext cx="3695700" cy="8458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通过注册新的服务实例来扩展新功能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cxnSp>
        <p:nvCxnSpPr>
          <p:cNvPr id="15" name="直接连接符 14"/>
          <p:cNvCxnSpPr>
            <a:stCxn id="2" idx="6"/>
            <a:endCxn id="14" idx="1"/>
          </p:cNvCxnSpPr>
          <p:nvPr/>
        </p:nvCxnSpPr>
        <p:spPr>
          <a:xfrm flipV="1">
            <a:off x="3009265" y="2507615"/>
            <a:ext cx="1590675" cy="155194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622165" y="3169285"/>
            <a:ext cx="3695700" cy="8458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支持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Spark,Flink,JDBC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等引擎和脚本</a:t>
            </a:r>
            <a:r>
              <a:rPr lang="en-US" altLang="zh-CN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并且可快速</a:t>
            </a:r>
            <a:r>
              <a:rPr lang="zh-CN" altLang="en-US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扩展</a:t>
            </a:r>
            <a:endParaRPr lang="zh-CN" altLang="en-US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cxnSp>
        <p:nvCxnSpPr>
          <p:cNvPr id="17" name="直接连接符 16"/>
          <p:cNvCxnSpPr>
            <a:endCxn id="16" idx="1"/>
          </p:cNvCxnSpPr>
          <p:nvPr/>
        </p:nvCxnSpPr>
        <p:spPr>
          <a:xfrm flipV="1">
            <a:off x="3016885" y="3592195"/>
            <a:ext cx="1605280" cy="4159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15" y="-4291937"/>
            <a:ext cx="6756893" cy="67649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532130" y="196215"/>
            <a:ext cx="2700655" cy="55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Linkis</a:t>
            </a:r>
            <a:r>
              <a:rPr lang="zh-CN" altLang="en-US" sz="48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介绍</a:t>
            </a:r>
            <a:endParaRPr lang="zh-CN" altLang="en-US" sz="48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4800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33994" y="348359"/>
            <a:ext cx="6786381" cy="2775164"/>
            <a:chOff x="2833994" y="348359"/>
            <a:chExt cx="6786381" cy="2775164"/>
          </a:xfrm>
        </p:grpSpPr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8484">
              <a:off x="9052920" y="1246158"/>
              <a:ext cx="210737" cy="199645"/>
            </a:xfrm>
            <a:prstGeom prst="rect">
              <a:avLst/>
            </a:prstGeom>
          </p:spPr>
        </p:pic>
        <p:pic>
          <p:nvPicPr>
            <p:cNvPr id="33" name="图形 3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796256">
              <a:off x="3631346" y="1721527"/>
              <a:ext cx="360734" cy="341747"/>
            </a:xfrm>
            <a:prstGeom prst="rect">
              <a:avLst/>
            </a:prstGeom>
          </p:spPr>
        </p:pic>
        <p:pic>
          <p:nvPicPr>
            <p:cNvPr id="34" name="图形 3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078433">
              <a:off x="7906985" y="2200356"/>
              <a:ext cx="185881" cy="176097"/>
            </a:xfrm>
            <a:prstGeom prst="rect">
              <a:avLst/>
            </a:prstGeom>
          </p:spPr>
        </p:pic>
        <p:pic>
          <p:nvPicPr>
            <p:cNvPr id="35" name="图形 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161002">
              <a:off x="8954883" y="1755745"/>
              <a:ext cx="296626" cy="281013"/>
            </a:xfrm>
            <a:prstGeom prst="rect">
              <a:avLst/>
            </a:prstGeom>
          </p:spPr>
        </p:pic>
        <p:pic>
          <p:nvPicPr>
            <p:cNvPr id="36" name="图形 3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44571">
              <a:off x="5947687" y="2842510"/>
              <a:ext cx="296626" cy="281013"/>
            </a:xfrm>
            <a:prstGeom prst="rect">
              <a:avLst/>
            </a:prstGeom>
          </p:spPr>
        </p:pic>
        <p:pic>
          <p:nvPicPr>
            <p:cNvPr id="38" name="图形 3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160275">
              <a:off x="9465398" y="530403"/>
              <a:ext cx="154977" cy="146819"/>
            </a:xfrm>
            <a:prstGeom prst="rect">
              <a:avLst/>
            </a:prstGeom>
          </p:spPr>
        </p:pic>
        <p:pic>
          <p:nvPicPr>
            <p:cNvPr id="45" name="图形 4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8484">
              <a:off x="2833994" y="348359"/>
              <a:ext cx="152479" cy="144453"/>
            </a:xfrm>
            <a:prstGeom prst="rect">
              <a:avLst/>
            </a:prstGeom>
          </p:spPr>
        </p:pic>
        <p:pic>
          <p:nvPicPr>
            <p:cNvPr id="46" name="图形 4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401535">
              <a:off x="2980417" y="1602963"/>
              <a:ext cx="220879" cy="209253"/>
            </a:xfrm>
            <a:prstGeom prst="rect">
              <a:avLst/>
            </a:prstGeom>
          </p:spPr>
        </p:pic>
      </p:grpSp>
      <p:sp>
        <p:nvSpPr>
          <p:cNvPr id="5" name="标题 3"/>
          <p:cNvSpPr txBox="1"/>
          <p:nvPr/>
        </p:nvSpPr>
        <p:spPr>
          <a:xfrm>
            <a:off x="532130" y="418465"/>
            <a:ext cx="6722110" cy="1043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72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需要安装和维护多个引擎客户端和运行</a:t>
            </a:r>
            <a:r>
              <a:rPr lang="zh-CN" altLang="en-US" sz="40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</a:t>
            </a:r>
            <a:endParaRPr lang="zh-CN" altLang="en-US" sz="40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需要提交</a:t>
            </a:r>
            <a:r>
              <a:rPr lang="en-US" altLang="zh-CN" sz="40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SQL,Python,Shell,Scala,R</a:t>
            </a:r>
            <a:r>
              <a:rPr lang="zh-CN" altLang="en-US" sz="40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等</a:t>
            </a:r>
            <a:endParaRPr lang="zh-CN" altLang="en-US" sz="40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需要提供多样化接口</a:t>
            </a:r>
            <a:r>
              <a:rPr lang="en-US" altLang="zh-CN" sz="40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Restful/JDBC/Python/Shell</a:t>
            </a:r>
            <a:endParaRPr lang="zh-CN" altLang="en-US" sz="40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4000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95" y="1635935"/>
            <a:ext cx="2351799" cy="6986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9490" y="1635935"/>
            <a:ext cx="2351799" cy="698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925" y="1635935"/>
            <a:ext cx="2351799" cy="6986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4299" y="1636570"/>
            <a:ext cx="2351799" cy="6986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824" y="2281481"/>
            <a:ext cx="11353800" cy="4528230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215" y="-4291937"/>
            <a:ext cx="6756893" cy="67649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33994" y="348359"/>
            <a:ext cx="6786381" cy="2775164"/>
            <a:chOff x="2833994" y="348359"/>
            <a:chExt cx="6786381" cy="2775164"/>
          </a:xfrm>
        </p:grpSpPr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8484">
              <a:off x="9052920" y="1246158"/>
              <a:ext cx="210737" cy="199645"/>
            </a:xfrm>
            <a:prstGeom prst="rect">
              <a:avLst/>
            </a:prstGeom>
          </p:spPr>
        </p:pic>
        <p:pic>
          <p:nvPicPr>
            <p:cNvPr id="33" name="图形 32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796256">
              <a:off x="3631346" y="1721527"/>
              <a:ext cx="360734" cy="341747"/>
            </a:xfrm>
            <a:prstGeom prst="rect">
              <a:avLst/>
            </a:prstGeom>
          </p:spPr>
        </p:pic>
        <p:pic>
          <p:nvPicPr>
            <p:cNvPr id="34" name="图形 33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078433">
              <a:off x="7906985" y="2200356"/>
              <a:ext cx="185881" cy="176097"/>
            </a:xfrm>
            <a:prstGeom prst="rect">
              <a:avLst/>
            </a:prstGeom>
          </p:spPr>
        </p:pic>
        <p:pic>
          <p:nvPicPr>
            <p:cNvPr id="35" name="图形 34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161002">
              <a:off x="8954883" y="1755745"/>
              <a:ext cx="296626" cy="281013"/>
            </a:xfrm>
            <a:prstGeom prst="rect">
              <a:avLst/>
            </a:prstGeom>
          </p:spPr>
        </p:pic>
        <p:pic>
          <p:nvPicPr>
            <p:cNvPr id="36" name="图形 3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44571">
              <a:off x="5947687" y="2842510"/>
              <a:ext cx="296626" cy="281013"/>
            </a:xfrm>
            <a:prstGeom prst="rect">
              <a:avLst/>
            </a:prstGeom>
          </p:spPr>
        </p:pic>
        <p:pic>
          <p:nvPicPr>
            <p:cNvPr id="38" name="图形 3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160275">
              <a:off x="9465398" y="530403"/>
              <a:ext cx="154977" cy="146819"/>
            </a:xfrm>
            <a:prstGeom prst="rect">
              <a:avLst/>
            </a:prstGeom>
          </p:spPr>
        </p:pic>
        <p:pic>
          <p:nvPicPr>
            <p:cNvPr id="45" name="图形 4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8484">
              <a:off x="2833994" y="348359"/>
              <a:ext cx="152479" cy="144453"/>
            </a:xfrm>
            <a:prstGeom prst="rect">
              <a:avLst/>
            </a:prstGeom>
          </p:spPr>
        </p:pic>
        <p:pic>
          <p:nvPicPr>
            <p:cNvPr id="46" name="图形 4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401535">
              <a:off x="2980417" y="1602963"/>
              <a:ext cx="220879" cy="209253"/>
            </a:xfrm>
            <a:prstGeom prst="rect">
              <a:avLst/>
            </a:prstGeom>
          </p:spPr>
        </p:pic>
      </p:grpSp>
      <p:sp>
        <p:nvSpPr>
          <p:cNvPr id="5" name="标题 3"/>
          <p:cNvSpPr txBox="1"/>
          <p:nvPr/>
        </p:nvSpPr>
        <p:spPr>
          <a:xfrm>
            <a:off x="532130" y="597535"/>
            <a:ext cx="6704330" cy="890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56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56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分离上层和底层</a:t>
            </a:r>
            <a:r>
              <a:rPr lang="en-US" altLang="zh-CN" sz="56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,</a:t>
            </a:r>
            <a:r>
              <a:rPr lang="zh-CN" altLang="en-US" sz="56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简化环境维护</a:t>
            </a:r>
            <a:endParaRPr lang="zh-CN" altLang="en-US" sz="56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56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支持各种类型的任务</a:t>
            </a:r>
            <a:r>
              <a:rPr lang="en-US" altLang="zh-CN" sz="56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SQL,Python,Shell,Scala,R</a:t>
            </a:r>
            <a:r>
              <a:rPr lang="zh-CN" altLang="en-US" sz="56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等</a:t>
            </a:r>
            <a:endParaRPr lang="zh-CN" altLang="en-US" sz="56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56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支持多种接口</a:t>
            </a:r>
            <a:r>
              <a:rPr lang="en-US" altLang="zh-CN" sz="56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Resultful/JDBC/Python/Shell.</a:t>
            </a:r>
            <a:r>
              <a:rPr lang="zh-CN" altLang="en-US" sz="56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灵活适配</a:t>
            </a:r>
            <a:endParaRPr lang="zh-CN" altLang="en-US" sz="56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5600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457" y="1760347"/>
            <a:ext cx="11661848" cy="4736592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15" name="表格 14"/>
          <p:cNvGraphicFramePr>
            <a:graphicFrameLocks noGrp="1" noChangeAspect="1"/>
          </p:cNvGraphicFramePr>
          <p:nvPr/>
        </p:nvGraphicFramePr>
        <p:xfrm>
          <a:off x="4391566" y="2959961"/>
          <a:ext cx="2593340" cy="219710"/>
        </p:xfrm>
        <a:graphic>
          <a:graphicData uri="http://schemas.openxmlformats.org/drawingml/2006/table">
            <a:tbl>
              <a:tblPr/>
              <a:tblGrid>
                <a:gridCol w="2593340"/>
              </a:tblGrid>
              <a:tr h="0">
                <a:tc>
                  <a:txBody>
                    <a:bodyPr/>
                    <a:lstStyle>
                      <a:lvl1pPr marL="0" marR="0" indent="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1pPr>
                      <a:lvl2pPr marL="0" marR="0" indent="2286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2pPr>
                      <a:lvl3pPr marL="0" marR="0" indent="4572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3pPr>
                      <a:lvl4pPr marL="0" marR="0" indent="6858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4pPr>
                      <a:lvl5pPr marL="0" marR="0" indent="9144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5pPr>
                      <a:lvl6pPr marL="0" marR="0" indent="11430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6pPr>
                      <a:lvl7pPr marL="0" marR="0" indent="13716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7pPr>
                      <a:lvl8pPr marL="0" marR="0" indent="16002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8pPr>
                      <a:lvl9pPr marL="0" marR="0" indent="18288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9pPr>
                    </a:lstStyle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SQL, Python, Shell, Scala, Java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 noChangeAspect="1"/>
          </p:cNvGraphicFramePr>
          <p:nvPr/>
        </p:nvGraphicFramePr>
        <p:xfrm>
          <a:off x="4391940" y="3319183"/>
          <a:ext cx="2593568" cy="219710"/>
        </p:xfrm>
        <a:graphic>
          <a:graphicData uri="http://schemas.openxmlformats.org/drawingml/2006/table">
            <a:tbl>
              <a:tblPr/>
              <a:tblGrid>
                <a:gridCol w="2593568"/>
              </a:tblGrid>
              <a:tr h="219710">
                <a:tc>
                  <a:txBody>
                    <a:bodyPr/>
                    <a:lstStyle>
                      <a:lvl1pPr marL="0" marR="0" indent="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1pPr>
                      <a:lvl2pPr marL="0" marR="0" indent="2286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2pPr>
                      <a:lvl3pPr marL="0" marR="0" indent="4572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3pPr>
                      <a:lvl4pPr marL="0" marR="0" indent="6858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4pPr>
                      <a:lvl5pPr marL="0" marR="0" indent="9144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5pPr>
                      <a:lvl6pPr marL="0" marR="0" indent="11430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6pPr>
                      <a:lvl7pPr marL="0" marR="0" indent="13716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7pPr>
                      <a:lvl8pPr marL="0" marR="0" indent="16002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8pPr>
                      <a:lvl9pPr marL="0" marR="0" indent="1828800" algn="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2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Arial" panose="020B0604020202020204"/>
                          <a:ea typeface="楷体" panose="02010609060101010101" charset="-122"/>
                          <a:sym typeface="Helvetica"/>
                        </a:defRPr>
                      </a:lvl9pPr>
                    </a:lstStyle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Restful/JDBC/Python/Shell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5755" y="3596640"/>
            <a:ext cx="2986405" cy="887730"/>
          </a:xfrm>
          <a:prstGeom prst="rect">
            <a:avLst/>
          </a:prstGeom>
        </p:spPr>
      </p:pic>
      <p:sp>
        <p:nvSpPr>
          <p:cNvPr id="18" name="标题 3"/>
          <p:cNvSpPr txBox="1"/>
          <p:nvPr/>
        </p:nvSpPr>
        <p:spPr>
          <a:xfrm>
            <a:off x="532130" y="196215"/>
            <a:ext cx="2700655" cy="553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Linkis</a:t>
            </a:r>
            <a:r>
              <a:rPr lang="zh-CN" altLang="en-US" sz="48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介绍</a:t>
            </a:r>
            <a:endParaRPr lang="zh-CN" altLang="en-US" sz="48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4800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413385" y="74295"/>
            <a:ext cx="2486025" cy="98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Linkis</a:t>
            </a:r>
            <a:r>
              <a:rPr lang="zh-CN" altLang="en-US" sz="4145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介绍</a:t>
            </a:r>
            <a:endParaRPr lang="zh-CN" altLang="en-US" sz="4145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  <p:sp>
        <p:nvSpPr>
          <p:cNvPr id="5" name="标题 3"/>
          <p:cNvSpPr txBox="1"/>
          <p:nvPr/>
        </p:nvSpPr>
        <p:spPr>
          <a:xfrm>
            <a:off x="413385" y="774700"/>
            <a:ext cx="6585585" cy="414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56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  <a:p>
            <a:r>
              <a:rPr lang="en-US" altLang="zh-CN" sz="56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Linkis</a:t>
            </a:r>
            <a:r>
              <a:rPr lang="zh-CN" altLang="en-US" sz="56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整体架构图</a:t>
            </a:r>
            <a:endParaRPr lang="zh-CN" altLang="en-US" sz="56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zh-CN" altLang="en-US" sz="5600" i="1" dirty="0">
              <a:solidFill>
                <a:srgbClr val="0C5D60"/>
              </a:solidFill>
              <a:latin typeface="YouSheBiaoTiYuan" panose="00000500000000000000" pitchFamily="50" charset="-122"/>
              <a:ea typeface="YouSheBiaoTiYuan" panose="00000500000000000000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1289685"/>
            <a:ext cx="9896475" cy="528256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8193" y="1357226"/>
            <a:ext cx="4775446" cy="433908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5" y="1357226"/>
            <a:ext cx="4775446" cy="4339085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436245" y="128905"/>
            <a:ext cx="2486025" cy="98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Iceberg</a:t>
            </a:r>
            <a:r>
              <a:rPr lang="zh-CN" altLang="en-US" sz="48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场景</a:t>
            </a:r>
            <a:endParaRPr lang="zh-CN" altLang="en-US" sz="48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503285" y="2419985"/>
            <a:ext cx="1821180" cy="12801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Iceberg</a:t>
            </a:r>
            <a:r>
              <a:rPr lang="zh-CN" altLang="en-US"/>
              <a:t>场景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299970" y="1223010"/>
            <a:ext cx="4387215" cy="8578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支持完整的</a:t>
            </a:r>
            <a:r>
              <a:rPr lang="en-US" altLang="zh-CN"/>
              <a:t>ACID</a:t>
            </a:r>
            <a:r>
              <a:rPr lang="zh-CN" altLang="en-US"/>
              <a:t>语义以及行级数据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99970" y="2515870"/>
            <a:ext cx="4387215" cy="8655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支持隐藏分区和分区演化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299970" y="3762375"/>
            <a:ext cx="4387215" cy="767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实时</a:t>
            </a:r>
            <a:r>
              <a:rPr lang="en-US" altLang="zh-CN"/>
              <a:t>etl,</a:t>
            </a:r>
            <a:r>
              <a:rPr lang="zh-CN" altLang="en-US"/>
              <a:t>将业务表近实时的落盘到</a:t>
            </a:r>
            <a:r>
              <a:rPr lang="en-US" altLang="zh-CN"/>
              <a:t>iceberg</a:t>
            </a:r>
            <a:endParaRPr lang="en-US" altLang="zh-CN"/>
          </a:p>
        </p:txBody>
      </p:sp>
      <p:cxnSp>
        <p:nvCxnSpPr>
          <p:cNvPr id="9" name="直接连接符 8"/>
          <p:cNvCxnSpPr>
            <a:stCxn id="3" idx="2"/>
            <a:endCxn id="5" idx="3"/>
          </p:cNvCxnSpPr>
          <p:nvPr/>
        </p:nvCxnSpPr>
        <p:spPr>
          <a:xfrm flipH="1" flipV="1">
            <a:off x="6687185" y="1652270"/>
            <a:ext cx="1816100" cy="140779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7" idx="3"/>
          </p:cNvCxnSpPr>
          <p:nvPr/>
        </p:nvCxnSpPr>
        <p:spPr>
          <a:xfrm flipH="1" flipV="1">
            <a:off x="6687185" y="2948940"/>
            <a:ext cx="1838325" cy="13589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3" idx="2"/>
            <a:endCxn id="8" idx="3"/>
          </p:cNvCxnSpPr>
          <p:nvPr/>
        </p:nvCxnSpPr>
        <p:spPr>
          <a:xfrm flipH="1">
            <a:off x="6687185" y="3060065"/>
            <a:ext cx="1816100" cy="108585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99970" y="4933950"/>
            <a:ext cx="4387215" cy="76708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支持</a:t>
            </a:r>
            <a:r>
              <a:rPr lang="en-US" altLang="zh-CN"/>
              <a:t>Flink,Spark,Hive,Trino</a:t>
            </a:r>
            <a:r>
              <a:rPr lang="zh-CN" altLang="en-US"/>
              <a:t>等多种</a:t>
            </a:r>
            <a:r>
              <a:rPr lang="zh-CN" altLang="en-US"/>
              <a:t>引擎</a:t>
            </a:r>
            <a:endParaRPr lang="zh-CN" altLang="en-US"/>
          </a:p>
        </p:txBody>
      </p:sp>
      <p:cxnSp>
        <p:nvCxnSpPr>
          <p:cNvPr id="14" name="直接连接符 13"/>
          <p:cNvCxnSpPr>
            <a:stCxn id="13" idx="3"/>
            <a:endCxn id="3" idx="2"/>
          </p:cNvCxnSpPr>
          <p:nvPr/>
        </p:nvCxnSpPr>
        <p:spPr>
          <a:xfrm flipV="1">
            <a:off x="6687185" y="3060065"/>
            <a:ext cx="1816100" cy="225742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3736062" y="621937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2022 </a:t>
            </a:r>
            <a:r>
              <a:rPr lang="zh-CN" altLang="en-US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第七届中国开源年会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096000" y="6210662"/>
            <a:ext cx="22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00A99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OPEN THE WORLD</a:t>
            </a:r>
            <a:endParaRPr lang="zh-CN" altLang="en-US" sz="1200" dirty="0">
              <a:solidFill>
                <a:srgbClr val="00A99D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071" y="603813"/>
            <a:ext cx="1500379" cy="505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8193" y="1357226"/>
            <a:ext cx="4775446" cy="433908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5" y="1357226"/>
            <a:ext cx="4775446" cy="4339085"/>
          </a:xfrm>
          <a:prstGeom prst="rect">
            <a:avLst/>
          </a:prstGeom>
        </p:spPr>
      </p:pic>
      <p:sp>
        <p:nvSpPr>
          <p:cNvPr id="4" name="标题 3"/>
          <p:cNvSpPr txBox="1"/>
          <p:nvPr/>
        </p:nvSpPr>
        <p:spPr>
          <a:xfrm>
            <a:off x="436245" y="128905"/>
            <a:ext cx="5001895" cy="980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Linkis</a:t>
            </a:r>
            <a:r>
              <a:rPr lang="zh-CN" altLang="en-US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整合</a:t>
            </a:r>
            <a:r>
              <a:rPr lang="en-US" altLang="zh-CN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iceberg</a:t>
            </a:r>
            <a:r>
              <a:rPr lang="zh-CN" altLang="en-US" sz="2900" dirty="0">
                <a:solidFill>
                  <a:srgbClr val="0C5D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原因</a:t>
            </a:r>
            <a:endParaRPr lang="zh-CN" altLang="en-US" sz="2900" dirty="0">
              <a:solidFill>
                <a:srgbClr val="0C5D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565650" y="1109345"/>
            <a:ext cx="1949450" cy="161226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业务变更引发</a:t>
            </a:r>
            <a:r>
              <a:rPr lang="en-US" altLang="zh-CN"/>
              <a:t>schema</a:t>
            </a:r>
            <a:r>
              <a:rPr lang="zh-CN" altLang="en-US"/>
              <a:t>变更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15" y="3079750"/>
            <a:ext cx="5608320" cy="2468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p="http://schemas.openxmlformats.org/presentationml/2006/main">
  <p:tag name="KSO_WM_UNIT_TABLE_BEAUTIFY" val="smartTable{93373d6f-561d-4aac-bf8c-1c5b37f5d58f}"/>
</p:tagLst>
</file>

<file path=ppt/tags/tag2.xml><?xml version="1.0" encoding="utf-8"?>
<p:tagLst xmlns:p="http://schemas.openxmlformats.org/presentationml/2006/main">
  <p:tag name="COMMONDATA" val="eyJoZGlkIjoiNGRhNDlkYjllYzgxNjE5MzRiYzRjOGZjOWM1YzIwMTQifQ=="/>
  <p:tag name="KSO_WPP_MARK_KEY" val="dfd728b0-ac3c-466c-8247-e9f19b848cdd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1755</Words>
  <Application>WPS 演示</Application>
  <PresentationFormat>宽屏</PresentationFormat>
  <Paragraphs>266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YouSheBiaoTiYuan</vt:lpstr>
      <vt:lpstr>思源黑体 CN Bold</vt:lpstr>
      <vt:lpstr>黑体</vt:lpstr>
      <vt:lpstr>Arial</vt:lpstr>
      <vt:lpstr>楷体</vt:lpstr>
      <vt:lpstr>Helvetica</vt:lpstr>
      <vt:lpstr>等线</vt:lpstr>
      <vt:lpstr>思源黑体 CN Medium</vt:lpstr>
      <vt:lpstr>Raleway</vt:lpstr>
      <vt:lpstr>Arial Unicode MS</vt:lpstr>
      <vt:lpstr>等线 Light</vt:lpstr>
      <vt:lpstr>Segoe Print</vt:lpstr>
      <vt:lpstr>PingFang SC</vt:lpstr>
      <vt:lpstr>Office 主题​​</vt:lpstr>
      <vt:lpstr>Apache Linkis与Iceberg构建数据湖实现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第七届中国开源年会 通用PPT模板</dc:title>
  <dc:creator>Teatee Grace</dc:creator>
  <cp:lastModifiedBy>鲍洋</cp:lastModifiedBy>
  <cp:revision>343</cp:revision>
  <dcterms:created xsi:type="dcterms:W3CDTF">2022-06-28T09:26:00Z</dcterms:created>
  <dcterms:modified xsi:type="dcterms:W3CDTF">2022-10-22T09:25:03Z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2DC7CF565049468680F73E52F70C6F80</vt:lpwstr>
  </property>
  <property fmtid="{D5CDD505-2E9C-101B-9397-08002B2CF9AE}" pid="3" name="KSOProductBuildVer">
    <vt:lpwstr>2052-11.1.0.12598</vt:lpwstr>
  </property>
</Properties>
</file>